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82" r:id="rId3"/>
    <p:sldId id="347" r:id="rId4"/>
    <p:sldId id="447" r:id="rId5"/>
    <p:sldId id="345" r:id="rId6"/>
    <p:sldId id="448" r:id="rId7"/>
    <p:sldId id="449" r:id="rId8"/>
    <p:sldId id="450" r:id="rId9"/>
    <p:sldId id="451" r:id="rId10"/>
    <p:sldId id="452" r:id="rId11"/>
    <p:sldId id="453" r:id="rId12"/>
    <p:sldId id="454" r:id="rId13"/>
    <p:sldId id="258" r:id="rId14"/>
    <p:sldId id="384" r:id="rId15"/>
    <p:sldId id="455" r:id="rId16"/>
    <p:sldId id="456" r:id="rId17"/>
    <p:sldId id="457" r:id="rId18"/>
    <p:sldId id="458" r:id="rId19"/>
    <p:sldId id="459" r:id="rId20"/>
    <p:sldId id="460" r:id="rId21"/>
    <p:sldId id="461" r:id="rId22"/>
    <p:sldId id="385" r:id="rId23"/>
    <p:sldId id="462" r:id="rId24"/>
    <p:sldId id="463" r:id="rId25"/>
    <p:sldId id="464" r:id="rId26"/>
    <p:sldId id="466" r:id="rId27"/>
    <p:sldId id="465" r:id="rId28"/>
    <p:sldId id="467" r:id="rId29"/>
    <p:sldId id="468" r:id="rId30"/>
    <p:sldId id="469" r:id="rId31"/>
    <p:sldId id="470" r:id="rId32"/>
    <p:sldId id="471" r:id="rId33"/>
    <p:sldId id="472" r:id="rId34"/>
    <p:sldId id="473" r:id="rId35"/>
    <p:sldId id="474" r:id="rId36"/>
    <p:sldId id="476" r:id="rId37"/>
    <p:sldId id="477" r:id="rId38"/>
    <p:sldId id="478" r:id="rId39"/>
    <p:sldId id="479" r:id="rId40"/>
    <p:sldId id="480" r:id="rId41"/>
    <p:sldId id="481" r:id="rId42"/>
    <p:sldId id="482" r:id="rId43"/>
    <p:sldId id="483" r:id="rId44"/>
    <p:sldId id="484" r:id="rId45"/>
    <p:sldId id="485" r:id="rId46"/>
    <p:sldId id="486" r:id="rId47"/>
    <p:sldId id="487" r:id="rId48"/>
    <p:sldId id="488" r:id="rId49"/>
    <p:sldId id="489" r:id="rId50"/>
    <p:sldId id="490" r:id="rId51"/>
    <p:sldId id="491" r:id="rId52"/>
    <p:sldId id="492" r:id="rId53"/>
    <p:sldId id="493" r:id="rId54"/>
    <p:sldId id="494" r:id="rId55"/>
    <p:sldId id="495" r:id="rId56"/>
    <p:sldId id="496" r:id="rId57"/>
    <p:sldId id="497" r:id="rId58"/>
    <p:sldId id="498" r:id="rId59"/>
    <p:sldId id="499" r:id="rId60"/>
    <p:sldId id="500" r:id="rId61"/>
    <p:sldId id="501" r:id="rId62"/>
    <p:sldId id="502" r:id="rId63"/>
    <p:sldId id="503" r:id="rId64"/>
    <p:sldId id="504" r:id="rId65"/>
    <p:sldId id="505" r:id="rId66"/>
    <p:sldId id="506" r:id="rId67"/>
    <p:sldId id="507" r:id="rId68"/>
    <p:sldId id="509" r:id="rId69"/>
    <p:sldId id="510" r:id="rId70"/>
    <p:sldId id="511" r:id="rId71"/>
    <p:sldId id="512" r:id="rId72"/>
    <p:sldId id="508" r:id="rId73"/>
    <p:sldId id="513" r:id="rId74"/>
    <p:sldId id="514" r:id="rId75"/>
    <p:sldId id="515" r:id="rId76"/>
    <p:sldId id="516" r:id="rId77"/>
    <p:sldId id="517" r:id="rId78"/>
    <p:sldId id="518" r:id="rId79"/>
    <p:sldId id="520" r:id="rId80"/>
    <p:sldId id="519" r:id="rId81"/>
    <p:sldId id="521" r:id="rId82"/>
    <p:sldId id="522" r:id="rId83"/>
    <p:sldId id="523" r:id="rId84"/>
    <p:sldId id="524" r:id="rId85"/>
    <p:sldId id="525" r:id="rId86"/>
    <p:sldId id="526" r:id="rId87"/>
    <p:sldId id="527" r:id="rId88"/>
    <p:sldId id="528" r:id="rId89"/>
    <p:sldId id="529" r:id="rId90"/>
    <p:sldId id="530" r:id="rId91"/>
    <p:sldId id="531" r:id="rId92"/>
    <p:sldId id="532" r:id="rId93"/>
    <p:sldId id="533" r:id="rId94"/>
    <p:sldId id="534" r:id="rId95"/>
    <p:sldId id="535" r:id="rId96"/>
    <p:sldId id="536" r:id="rId97"/>
    <p:sldId id="537" r:id="rId98"/>
    <p:sldId id="538" r:id="rId99"/>
    <p:sldId id="539" r:id="rId100"/>
    <p:sldId id="540" r:id="rId101"/>
    <p:sldId id="541" r:id="rId102"/>
    <p:sldId id="542" r:id="rId103"/>
    <p:sldId id="543" r:id="rId104"/>
    <p:sldId id="544" r:id="rId105"/>
    <p:sldId id="545" r:id="rId106"/>
    <p:sldId id="546" r:id="rId107"/>
    <p:sldId id="547" r:id="rId108"/>
    <p:sldId id="548" r:id="rId109"/>
    <p:sldId id="549" r:id="rId110"/>
    <p:sldId id="550" r:id="rId111"/>
    <p:sldId id="556" r:id="rId112"/>
    <p:sldId id="551" r:id="rId113"/>
    <p:sldId id="552" r:id="rId114"/>
    <p:sldId id="553" r:id="rId115"/>
    <p:sldId id="554" r:id="rId116"/>
    <p:sldId id="555" r:id="rId117"/>
    <p:sldId id="446" r:id="rId1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presProps" Target="presProps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9C06-C329-4528-B4D5-A1F2C157B308}" type="datetimeFigureOut">
              <a:rPr lang="en-NZ" smtClean="0"/>
              <a:t>23/02/2022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2885-D3CC-4119-A94A-C0A56E5CCD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43051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9C06-C329-4528-B4D5-A1F2C157B308}" type="datetimeFigureOut">
              <a:rPr lang="en-NZ" smtClean="0"/>
              <a:t>23/02/2022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2885-D3CC-4119-A94A-C0A56E5CCD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40209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9C06-C329-4528-B4D5-A1F2C157B308}" type="datetimeFigureOut">
              <a:rPr lang="en-NZ" smtClean="0"/>
              <a:t>23/02/2022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2885-D3CC-4119-A94A-C0A56E5CCD51}" type="slidenum">
              <a:rPr lang="en-NZ" smtClean="0"/>
              <a:t>‹#›</a:t>
            </a:fld>
            <a:endParaRPr lang="en-N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2846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9C06-C329-4528-B4D5-A1F2C157B308}" type="datetimeFigureOut">
              <a:rPr lang="en-NZ" smtClean="0"/>
              <a:t>23/02/2022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2885-D3CC-4119-A94A-C0A56E5CCD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99314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9C06-C329-4528-B4D5-A1F2C157B308}" type="datetimeFigureOut">
              <a:rPr lang="en-NZ" smtClean="0"/>
              <a:t>23/02/2022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2885-D3CC-4119-A94A-C0A56E5CCD51}" type="slidenum">
              <a:rPr lang="en-NZ" smtClean="0"/>
              <a:t>‹#›</a:t>
            </a:fld>
            <a:endParaRPr lang="en-N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7493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9C06-C329-4528-B4D5-A1F2C157B308}" type="datetimeFigureOut">
              <a:rPr lang="en-NZ" smtClean="0"/>
              <a:t>23/02/2022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2885-D3CC-4119-A94A-C0A56E5CCD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64595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9C06-C329-4528-B4D5-A1F2C157B308}" type="datetimeFigureOut">
              <a:rPr lang="en-NZ" smtClean="0"/>
              <a:t>23/02/2022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2885-D3CC-4119-A94A-C0A56E5CCD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92450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9C06-C329-4528-B4D5-A1F2C157B308}" type="datetimeFigureOut">
              <a:rPr lang="en-NZ" smtClean="0"/>
              <a:t>23/02/2022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2885-D3CC-4119-A94A-C0A56E5CCD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21298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9C06-C329-4528-B4D5-A1F2C157B308}" type="datetimeFigureOut">
              <a:rPr lang="en-NZ" smtClean="0"/>
              <a:t>23/02/2022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2885-D3CC-4119-A94A-C0A56E5CCD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12983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9C06-C329-4528-B4D5-A1F2C157B308}" type="datetimeFigureOut">
              <a:rPr lang="en-NZ" smtClean="0"/>
              <a:t>23/02/2022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2885-D3CC-4119-A94A-C0A56E5CCD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051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9C06-C329-4528-B4D5-A1F2C157B308}" type="datetimeFigureOut">
              <a:rPr lang="en-NZ" smtClean="0"/>
              <a:t>23/02/2022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2885-D3CC-4119-A94A-C0A56E5CCD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82672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9C06-C329-4528-B4D5-A1F2C157B308}" type="datetimeFigureOut">
              <a:rPr lang="en-NZ" smtClean="0"/>
              <a:t>23/02/2022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2885-D3CC-4119-A94A-C0A56E5CCD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6512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9C06-C329-4528-B4D5-A1F2C157B308}" type="datetimeFigureOut">
              <a:rPr lang="en-NZ" smtClean="0"/>
              <a:t>23/02/2022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2885-D3CC-4119-A94A-C0A56E5CCD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14505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9C06-C329-4528-B4D5-A1F2C157B308}" type="datetimeFigureOut">
              <a:rPr lang="en-NZ" smtClean="0"/>
              <a:t>23/02/2022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2885-D3CC-4119-A94A-C0A56E5CCD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12035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9C06-C329-4528-B4D5-A1F2C157B308}" type="datetimeFigureOut">
              <a:rPr lang="en-NZ" smtClean="0"/>
              <a:t>23/02/2022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2885-D3CC-4119-A94A-C0A56E5CCD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02069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9C06-C329-4528-B4D5-A1F2C157B308}" type="datetimeFigureOut">
              <a:rPr lang="en-NZ" smtClean="0"/>
              <a:t>23/02/2022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2885-D3CC-4119-A94A-C0A56E5CCD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05180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49C06-C329-4528-B4D5-A1F2C157B308}" type="datetimeFigureOut">
              <a:rPr lang="en-NZ" smtClean="0"/>
              <a:t>23/02/2022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2D82885-D3CC-4119-A94A-C0A56E5CCD5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66637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2115"/>
            <a:ext cx="12192000" cy="47058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CEF35C-A812-45E6-9148-76E45E8F6BEC}"/>
              </a:ext>
            </a:extLst>
          </p:cNvPr>
          <p:cNvSpPr txBox="1"/>
          <p:nvPr/>
        </p:nvSpPr>
        <p:spPr>
          <a:xfrm>
            <a:off x="638175" y="1044119"/>
            <a:ext cx="93630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alibri" panose="020F0502020204030204" pitchFamily="34" charset="0"/>
                <a:cs typeface="Calibri" panose="020F0502020204030204" pitchFamily="34" charset="0"/>
              </a:rPr>
              <a:t>Sensory-eating challenges</a:t>
            </a:r>
            <a:endParaRPr lang="en-NZ" sz="6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947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6146" y="1075491"/>
            <a:ext cx="11687694" cy="315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endParaRPr lang="en-NZ" sz="4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</a:pPr>
            <a:r>
              <a:rPr lang="en-NZ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Positive changes.</a:t>
            </a:r>
          </a:p>
          <a:p>
            <a:pPr lvl="0">
              <a:lnSpc>
                <a:spcPct val="107000"/>
              </a:lnSpc>
            </a:pPr>
            <a:endParaRPr lang="en-NZ" sz="6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</a:pPr>
            <a:r>
              <a:rPr lang="en-NZ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through eating!</a:t>
            </a:r>
            <a:endParaRPr lang="en-NZ" sz="4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9338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575" y="2074505"/>
            <a:ext cx="118681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How to work with a smell sensitivity </a:t>
            </a:r>
          </a:p>
          <a:p>
            <a:endParaRPr lang="en-NZ" sz="4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7078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884005"/>
            <a:ext cx="118681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NZ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 Acknowledge</a:t>
            </a:r>
          </a:p>
          <a:p>
            <a:endParaRPr lang="en-NZ" sz="4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55190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064980"/>
            <a:ext cx="118681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ii) Play down any gagging</a:t>
            </a:r>
          </a:p>
          <a:p>
            <a:endParaRPr lang="en-NZ" sz="4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2565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3450" y="2056477"/>
            <a:ext cx="118681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iii) Label a smell ‘big’ or ‘small’</a:t>
            </a:r>
          </a:p>
          <a:p>
            <a:endParaRPr lang="en-NZ" sz="4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7560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951" y="352425"/>
            <a:ext cx="12125324" cy="6506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iv) Take steps to ameliorate the smell</a:t>
            </a:r>
          </a:p>
          <a:p>
            <a:endParaRPr lang="en-NZ" sz="4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eriod"/>
            </a:pPr>
            <a:r>
              <a:rPr lang="en-NZ" sz="40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 windows when cooking/eating.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eriod"/>
            </a:pPr>
            <a:r>
              <a:rPr lang="en-NZ" sz="40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Move foods further away from your child at </a:t>
            </a:r>
          </a:p>
          <a:p>
            <a:pPr lvl="0">
              <a:lnSpc>
                <a:spcPct val="107000"/>
              </a:lnSpc>
            </a:pPr>
            <a:r>
              <a:rPr lang="en-NZ" sz="40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table</a:t>
            </a:r>
          </a:p>
          <a:p>
            <a:pPr lvl="0">
              <a:lnSpc>
                <a:spcPct val="107000"/>
              </a:lnSpc>
            </a:pPr>
            <a:r>
              <a:rPr lang="en-NZ" sz="40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c.Cover</a:t>
            </a:r>
            <a:r>
              <a:rPr lang="en-NZ" sz="40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food with a cloche or bowl </a:t>
            </a:r>
          </a:p>
          <a:p>
            <a:pPr lvl="0">
              <a:lnSpc>
                <a:spcPct val="107000"/>
              </a:lnSpc>
            </a:pPr>
            <a:r>
              <a:rPr lang="en-NZ" sz="40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Allow them to cover their nose before </a:t>
            </a:r>
          </a:p>
          <a:p>
            <a:pPr lvl="0">
              <a:lnSpc>
                <a:spcPct val="107000"/>
              </a:lnSpc>
            </a:pPr>
            <a:r>
              <a:rPr lang="en-NZ" sz="40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coming to the table</a:t>
            </a: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NZ" sz="4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Plus…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325" y="5126732"/>
            <a:ext cx="3495675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8566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951" y="352425"/>
            <a:ext cx="12125324" cy="8892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en-NZ" sz="40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 Spray some essential oils, mum’s </a:t>
            </a:r>
          </a:p>
          <a:p>
            <a:pPr lvl="0">
              <a:lnSpc>
                <a:spcPct val="107000"/>
              </a:lnSpc>
            </a:pPr>
            <a:r>
              <a:rPr lang="en-NZ" sz="40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favourite perfume or dad’s aftershave</a:t>
            </a:r>
          </a:p>
          <a:p>
            <a:pPr lvl="0">
              <a:lnSpc>
                <a:spcPct val="107000"/>
              </a:lnSpc>
            </a:pPr>
            <a:r>
              <a:rPr lang="en-NZ" sz="40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the inside of their arm to smell </a:t>
            </a:r>
          </a:p>
          <a:p>
            <a:pPr lvl="0">
              <a:lnSpc>
                <a:spcPct val="107000"/>
              </a:lnSpc>
            </a:pPr>
            <a:r>
              <a:rPr lang="en-NZ" sz="40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f. Serve certain foods cold (or cooler), this </a:t>
            </a:r>
          </a:p>
          <a:p>
            <a:pPr lvl="0">
              <a:lnSpc>
                <a:spcPct val="107000"/>
              </a:lnSpc>
            </a:pPr>
            <a:r>
              <a:rPr lang="en-NZ" sz="40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often reduce the smell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NZ" sz="40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g. Use distractions. Sometimes a candle or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NZ" sz="40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music playing will engage other senses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NZ" sz="40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prevent the smell aversion taking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NZ" sz="40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over.</a:t>
            </a:r>
          </a:p>
          <a:p>
            <a:endParaRPr lang="en-NZ" sz="4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NZ" sz="4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825" y="5126732"/>
            <a:ext cx="3686175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94323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3950" y="1045805"/>
            <a:ext cx="1186814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v) Desensitise</a:t>
            </a:r>
          </a:p>
          <a:p>
            <a:endParaRPr lang="en-NZ" sz="4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en-NZ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Smell</a:t>
            </a:r>
          </a:p>
          <a:p>
            <a:pPr marL="571500" indent="-571500">
              <a:buFontTx/>
              <a:buChar char="-"/>
            </a:pPr>
            <a:r>
              <a:rPr lang="en-NZ" sz="4000" dirty="0">
                <a:latin typeface="Calibri" panose="020F0502020204030204" pitchFamily="34" charset="0"/>
                <a:ea typeface="Times New Roman" panose="02020603050405020304" pitchFamily="18" charset="0"/>
              </a:rPr>
              <a:t>Expose</a:t>
            </a:r>
          </a:p>
          <a:p>
            <a:pPr marL="571500" indent="-571500">
              <a:buFontTx/>
              <a:buChar char="-"/>
            </a:pPr>
            <a:r>
              <a:rPr lang="en-NZ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en-NZ" sz="4000" dirty="0">
                <a:latin typeface="Calibri" panose="020F0502020204030204" pitchFamily="34" charset="0"/>
                <a:ea typeface="Times New Roman" panose="02020603050405020304" pitchFamily="18" charset="0"/>
              </a:rPr>
              <a:t>ook</a:t>
            </a:r>
          </a:p>
          <a:p>
            <a:pPr marL="571500" indent="-571500">
              <a:buFontTx/>
              <a:buChar char="-"/>
            </a:pPr>
            <a:r>
              <a:rPr lang="en-NZ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Science</a:t>
            </a:r>
          </a:p>
          <a:p>
            <a:pPr marL="571500" indent="-571500">
              <a:buFontTx/>
              <a:buChar char="-"/>
            </a:pPr>
            <a:r>
              <a:rPr lang="en-NZ" sz="4000" dirty="0">
                <a:latin typeface="Calibri" panose="020F0502020204030204" pitchFamily="34" charset="0"/>
                <a:ea typeface="Times New Roman" panose="02020603050405020304" pitchFamily="18" charset="0"/>
              </a:rPr>
              <a:t>Explore</a:t>
            </a:r>
            <a:endParaRPr lang="en-NZ" sz="4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NZ" sz="4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47663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9650" y="1638746"/>
            <a:ext cx="11868149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Interoception</a:t>
            </a:r>
            <a:endParaRPr lang="en-NZ" sz="4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NZ" sz="4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NZ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Internal cues, like hunger</a:t>
            </a:r>
          </a:p>
          <a:p>
            <a:endParaRPr lang="en-NZ" sz="4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91970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0550" y="1597729"/>
            <a:ext cx="1233487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6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8. Additional strategies</a:t>
            </a:r>
          </a:p>
          <a:p>
            <a:endParaRPr lang="en-NZ" sz="4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NZ" sz="72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69203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120949"/>
            <a:ext cx="1186814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1. Describe textures</a:t>
            </a:r>
            <a:endParaRPr lang="en-NZ" sz="4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NZ" sz="4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44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5221" y="856416"/>
            <a:ext cx="11687694" cy="4341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endParaRPr lang="en-NZ" sz="4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</a:pPr>
            <a:r>
              <a:rPr lang="en-NZ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Caution!</a:t>
            </a:r>
          </a:p>
          <a:p>
            <a:pPr lvl="0">
              <a:lnSpc>
                <a:spcPct val="107000"/>
              </a:lnSpc>
            </a:pPr>
            <a:endParaRPr lang="en-NZ" sz="4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</a:pPr>
            <a:r>
              <a:rPr lang="en-NZ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 information.</a:t>
            </a:r>
          </a:p>
          <a:p>
            <a:pPr lvl="0">
              <a:lnSpc>
                <a:spcPct val="107000"/>
              </a:lnSpc>
            </a:pPr>
            <a:endParaRPr lang="en-NZ" sz="4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</a:pPr>
            <a:r>
              <a:rPr lang="en-NZ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 additional support.</a:t>
            </a:r>
            <a:endParaRPr lang="en-NZ" sz="4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14988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120949"/>
            <a:ext cx="1186814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2. Bite on the back teeth</a:t>
            </a:r>
            <a:endParaRPr lang="en-NZ" sz="4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NZ" sz="4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3319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0421" y="523041"/>
            <a:ext cx="11687694" cy="815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we have covered</a:t>
            </a:r>
          </a:p>
          <a:p>
            <a:endParaRPr lang="en-NZ" sz="2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>
              <a:buAutoNum type="arabicPeriod"/>
            </a:pPr>
            <a:r>
              <a:rPr lang="en-NZ" sz="4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sensory processing is</a:t>
            </a:r>
          </a:p>
          <a:p>
            <a:pPr marL="742950" indent="-742950">
              <a:buAutoNum type="arabicPeriod"/>
            </a:pPr>
            <a:r>
              <a:rPr lang="en-NZ" sz="4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8 senses</a:t>
            </a:r>
          </a:p>
          <a:p>
            <a:pPr marL="742950" indent="-742950">
              <a:buAutoNum type="arabicPeriod"/>
            </a:pPr>
            <a:r>
              <a:rPr lang="en-NZ" sz="4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 &amp; indirect impacts of SP</a:t>
            </a:r>
          </a:p>
          <a:p>
            <a:pPr marL="742950" indent="-742950">
              <a:buAutoNum type="arabicPeriod"/>
            </a:pPr>
            <a:r>
              <a:rPr lang="en-NZ" sz="4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to look for</a:t>
            </a:r>
          </a:p>
          <a:p>
            <a:pPr marL="742950" indent="-742950">
              <a:buAutoNum type="arabicPeriod"/>
            </a:pPr>
            <a:r>
              <a:rPr lang="en-NZ" sz="4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we can do to help (introduction)</a:t>
            </a:r>
          </a:p>
          <a:p>
            <a:pPr marL="742950" indent="-742950">
              <a:buAutoNum type="arabicPeriod"/>
            </a:pPr>
            <a:r>
              <a:rPr lang="en-NZ" sz="4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 to strategies</a:t>
            </a:r>
          </a:p>
          <a:p>
            <a:pPr marL="742950" indent="-742950">
              <a:buAutoNum type="arabicPeriod"/>
            </a:pPr>
            <a:r>
              <a:rPr lang="en-NZ" sz="4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Sensory strategies</a:t>
            </a:r>
          </a:p>
          <a:p>
            <a:pPr marL="742950" indent="-742950">
              <a:buAutoNum type="arabicPeriod"/>
            </a:pPr>
            <a:r>
              <a:rPr lang="en-NZ" sz="4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Additional strategies</a:t>
            </a: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36692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51" y="1731268"/>
            <a:ext cx="1201102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 conclusion</a:t>
            </a:r>
          </a:p>
          <a:p>
            <a:endParaRPr lang="en-NZ" sz="4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5419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51" y="1731268"/>
            <a:ext cx="1201102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1. Trust</a:t>
            </a:r>
          </a:p>
          <a:p>
            <a:endParaRPr lang="en-NZ" sz="4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994634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51" y="1731268"/>
            <a:ext cx="1201102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2. </a:t>
            </a:r>
            <a:r>
              <a:rPr lang="en-NZ" sz="4400" dirty="0">
                <a:latin typeface="Calibri" panose="020F0502020204030204" pitchFamily="34" charset="0"/>
                <a:ea typeface="Times New Roman" panose="02020603050405020304" pitchFamily="18" charset="0"/>
              </a:rPr>
              <a:t>Plan</a:t>
            </a:r>
            <a:endParaRPr lang="en-NZ" sz="4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NZ" sz="4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60042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51" y="1731268"/>
            <a:ext cx="1201102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3. </a:t>
            </a:r>
            <a:r>
              <a:rPr lang="en-NZ" sz="4400" dirty="0">
                <a:latin typeface="Calibri" panose="020F0502020204030204" pitchFamily="34" charset="0"/>
                <a:ea typeface="Times New Roman" panose="02020603050405020304" pitchFamily="18" charset="0"/>
              </a:rPr>
              <a:t>Can the </a:t>
            </a:r>
            <a:r>
              <a:rPr lang="en-NZ" sz="4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kindy</a:t>
            </a:r>
            <a:r>
              <a:rPr lang="en-NZ" sz="4400" dirty="0">
                <a:latin typeface="Calibri" panose="020F0502020204030204" pitchFamily="34" charset="0"/>
                <a:ea typeface="Times New Roman" panose="02020603050405020304" pitchFamily="18" charset="0"/>
              </a:rPr>
              <a:t>/school help?</a:t>
            </a:r>
            <a:endParaRPr lang="en-NZ" sz="4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NZ" sz="4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80725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51" y="1731268"/>
            <a:ext cx="1201102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4. </a:t>
            </a:r>
            <a:r>
              <a:rPr lang="en-NZ" sz="4400" dirty="0">
                <a:latin typeface="Calibri" panose="020F0502020204030204" pitchFamily="34" charset="0"/>
                <a:ea typeface="Times New Roman" panose="02020603050405020304" pitchFamily="18" charset="0"/>
              </a:rPr>
              <a:t>Wider friends/family</a:t>
            </a:r>
            <a:endParaRPr lang="en-NZ" sz="4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NZ" sz="4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3649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5F62C7-E2D2-4FFE-99BC-8CE9E8CC6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2115"/>
            <a:ext cx="12192000" cy="47058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D6FA9C-5111-405F-B060-91D9E98CB016}"/>
              </a:ext>
            </a:extLst>
          </p:cNvPr>
          <p:cNvSpPr txBox="1"/>
          <p:nvPr/>
        </p:nvSpPr>
        <p:spPr>
          <a:xfrm>
            <a:off x="1314450" y="1028701"/>
            <a:ext cx="68852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dirty="0">
                <a:latin typeface="Calibri" panose="020F0502020204030204" pitchFamily="34" charset="0"/>
                <a:cs typeface="Calibri" panose="020F050202020403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144342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0421" y="523041"/>
            <a:ext cx="11687694" cy="815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we will cover</a:t>
            </a:r>
          </a:p>
          <a:p>
            <a:endParaRPr lang="en-NZ" sz="2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>
              <a:buAutoNum type="arabicPeriod"/>
            </a:pPr>
            <a:r>
              <a:rPr lang="en-NZ" sz="4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sensory processing?</a:t>
            </a:r>
          </a:p>
          <a:p>
            <a:pPr marL="742950" indent="-742950">
              <a:buAutoNum type="arabicPeriod"/>
            </a:pPr>
            <a:r>
              <a:rPr lang="en-NZ" sz="4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8 senses</a:t>
            </a:r>
          </a:p>
          <a:p>
            <a:pPr marL="742950" indent="-742950">
              <a:buAutoNum type="arabicPeriod"/>
            </a:pPr>
            <a:r>
              <a:rPr lang="en-NZ" sz="4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 &amp; indirect impacts</a:t>
            </a:r>
          </a:p>
          <a:p>
            <a:pPr marL="742950" indent="-742950">
              <a:buAutoNum type="arabicPeriod"/>
            </a:pPr>
            <a:r>
              <a:rPr lang="en-NZ" sz="4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to look for</a:t>
            </a:r>
          </a:p>
          <a:p>
            <a:pPr marL="742950" indent="-742950">
              <a:buAutoNum type="arabicPeriod"/>
            </a:pPr>
            <a:r>
              <a:rPr lang="en-NZ" sz="4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we can do to help (introduction)</a:t>
            </a:r>
          </a:p>
          <a:p>
            <a:pPr marL="742950" indent="-742950">
              <a:buAutoNum type="arabicPeriod"/>
            </a:pPr>
            <a:r>
              <a:rPr lang="en-NZ" sz="4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 to strategies</a:t>
            </a:r>
          </a:p>
          <a:p>
            <a:pPr marL="742950" indent="-742950">
              <a:buAutoNum type="arabicPeriod"/>
            </a:pPr>
            <a:r>
              <a:rPr lang="en-NZ" sz="4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Sensory strategies</a:t>
            </a:r>
          </a:p>
          <a:p>
            <a:pPr marL="742950" indent="-742950">
              <a:buAutoNum type="arabicPeriod"/>
            </a:pPr>
            <a:r>
              <a:rPr lang="en-NZ" sz="4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Additional strategies</a:t>
            </a: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487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350" y="1394806"/>
            <a:ext cx="123348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AutoNum type="arabicPeriod"/>
            </a:pPr>
            <a:r>
              <a:rPr lang="en-NZ" sz="6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sensory </a:t>
            </a:r>
          </a:p>
          <a:p>
            <a:r>
              <a:rPr lang="en-NZ" sz="6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processing (SP)?</a:t>
            </a:r>
          </a:p>
          <a:p>
            <a:endParaRPr lang="en-NZ" sz="72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101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575" y="1731268"/>
            <a:ext cx="118491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brain receives messages from our</a:t>
            </a:r>
          </a:p>
          <a:p>
            <a:r>
              <a:rPr lang="en-NZ" sz="4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senses and decides what to do with </a:t>
            </a:r>
          </a:p>
          <a:p>
            <a:r>
              <a:rPr lang="en-NZ" sz="4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them.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631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0550" y="1982450"/>
            <a:ext cx="11468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way our brain interprets</a:t>
            </a:r>
          </a:p>
          <a:p>
            <a:r>
              <a:rPr lang="en-NZ" sz="4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 determines what we feel.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172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0550" y="1982450"/>
            <a:ext cx="11468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Overprocessing = avoidance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421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825" y="2011025"/>
            <a:ext cx="11468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 processing = seeking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039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3875" y="2011025"/>
            <a:ext cx="11449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registration = not recognising input 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048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250" y="772775"/>
            <a:ext cx="114681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Overprocessing</a:t>
            </a:r>
          </a:p>
          <a:p>
            <a:r>
              <a:rPr lang="en-NZ" sz="4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 processing</a:t>
            </a:r>
          </a:p>
          <a:p>
            <a:r>
              <a:rPr lang="en-NZ" sz="4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registration </a:t>
            </a:r>
          </a:p>
          <a:p>
            <a:endParaRPr lang="en-NZ" sz="4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NZ" sz="4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Combination = varied</a:t>
            </a:r>
          </a:p>
          <a:p>
            <a:endParaRPr lang="en-NZ" sz="4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NZ" sz="4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Fluctuation = normal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968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8389" y="2113073"/>
            <a:ext cx="54649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Judith – The Confident Eater</a:t>
            </a:r>
            <a:endParaRPr lang="en-NZ" sz="6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  <p:pic>
        <p:nvPicPr>
          <p:cNvPr id="11" name="Picture 10" descr="A picture containing person, wall, clothing, indoor&#10;&#10;Description automatically generated">
            <a:extLst>
              <a:ext uri="{FF2B5EF4-FFF2-40B4-BE49-F238E27FC236}">
                <a16:creationId xmlns:a16="http://schemas.microsoft.com/office/drawing/2014/main" id="{4BF900D6-EA53-43D9-86BB-B88489DF4E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98" y="391886"/>
            <a:ext cx="4189316" cy="628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84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825" y="2011025"/>
            <a:ext cx="11468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Tracking is valuable. What happens </a:t>
            </a:r>
          </a:p>
          <a:p>
            <a:r>
              <a:rPr lang="en-NZ" sz="4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when?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72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900" y="1509106"/>
            <a:ext cx="123348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6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What are the 8 </a:t>
            </a:r>
          </a:p>
          <a:p>
            <a:r>
              <a:rPr lang="en-NZ" sz="6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senses?</a:t>
            </a:r>
          </a:p>
          <a:p>
            <a:endParaRPr lang="en-NZ" sz="72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04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4875" y="1828801"/>
            <a:ext cx="117443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Tactile/touch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9E0D56-E120-4759-BE23-CBBD66A70FB3}"/>
              </a:ext>
            </a:extLst>
          </p:cNvPr>
          <p:cNvSpPr txBox="1"/>
          <p:nvPr/>
        </p:nvSpPr>
        <p:spPr>
          <a:xfrm>
            <a:off x="904875" y="3429000"/>
            <a:ext cx="77247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dirty="0">
                <a:latin typeface="Calibri" panose="020F0502020204030204" pitchFamily="34" charset="0"/>
                <a:cs typeface="Calibri" panose="020F0502020204030204" pitchFamily="34" charset="0"/>
              </a:rPr>
              <a:t>Input from receptors all over the body</a:t>
            </a:r>
          </a:p>
        </p:txBody>
      </p:sp>
    </p:spTree>
    <p:extLst>
      <p:ext uri="{BB962C8B-B14F-4D97-AF65-F5344CB8AC3E}">
        <p14:creationId xmlns:p14="http://schemas.microsoft.com/office/powerpoint/2010/main" val="24994157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1506" y="2013931"/>
            <a:ext cx="11687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Taste/gustatory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9E0D56-E120-4759-BE23-CBBD66A70FB3}"/>
              </a:ext>
            </a:extLst>
          </p:cNvPr>
          <p:cNvSpPr txBox="1"/>
          <p:nvPr/>
        </p:nvSpPr>
        <p:spPr>
          <a:xfrm>
            <a:off x="1343025" y="3429000"/>
            <a:ext cx="728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dirty="0">
                <a:latin typeface="Calibri" panose="020F0502020204030204" pitchFamily="34" charset="0"/>
                <a:cs typeface="Calibri" panose="020F0502020204030204" pitchFamily="34" charset="0"/>
              </a:rPr>
              <a:t>Flavour = taste + smell</a:t>
            </a:r>
          </a:p>
        </p:txBody>
      </p:sp>
    </p:spTree>
    <p:extLst>
      <p:ext uri="{BB962C8B-B14F-4D97-AF65-F5344CB8AC3E}">
        <p14:creationId xmlns:p14="http://schemas.microsoft.com/office/powerpoint/2010/main" val="19197394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1506" y="2013931"/>
            <a:ext cx="11687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Olfactory/smell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9E0D56-E120-4759-BE23-CBBD66A70FB3}"/>
              </a:ext>
            </a:extLst>
          </p:cNvPr>
          <p:cNvSpPr txBox="1"/>
          <p:nvPr/>
        </p:nvSpPr>
        <p:spPr>
          <a:xfrm>
            <a:off x="1343025" y="3429000"/>
            <a:ext cx="728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dirty="0">
                <a:latin typeface="Calibri" panose="020F0502020204030204" pitchFamily="34" charset="0"/>
                <a:cs typeface="Calibri" panose="020F0502020204030204" pitchFamily="34" charset="0"/>
              </a:rPr>
              <a:t>Flavour = smell + taste</a:t>
            </a:r>
          </a:p>
        </p:txBody>
      </p:sp>
    </p:spTree>
    <p:extLst>
      <p:ext uri="{BB962C8B-B14F-4D97-AF65-F5344CB8AC3E}">
        <p14:creationId xmlns:p14="http://schemas.microsoft.com/office/powerpoint/2010/main" val="21055815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9606" y="2042506"/>
            <a:ext cx="11687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Vision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1970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9606" y="2042506"/>
            <a:ext cx="11687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Auditory/hearing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7144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8650" y="1295400"/>
            <a:ext cx="1205865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Proprioceptive/kinaesthesia</a:t>
            </a:r>
          </a:p>
          <a:p>
            <a:r>
              <a:rPr lang="en-NZ" sz="4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body awareness</a:t>
            </a:r>
          </a:p>
          <a:p>
            <a:endParaRPr lang="en-NZ" sz="4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NZ" sz="4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our limbs are, or where food is </a:t>
            </a:r>
          </a:p>
          <a:p>
            <a:r>
              <a:rPr lang="en-NZ" sz="4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mouth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922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9606" y="2042506"/>
            <a:ext cx="1168769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 Vestibular – movement/gravity/</a:t>
            </a:r>
          </a:p>
          <a:p>
            <a:r>
              <a:rPr lang="en-NZ" sz="4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balance</a:t>
            </a:r>
          </a:p>
          <a:p>
            <a:endParaRPr lang="en-NZ" sz="4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NZ" sz="4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4583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9606" y="2042506"/>
            <a:ext cx="1168769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8. </a:t>
            </a:r>
            <a:r>
              <a:rPr lang="en-NZ" sz="440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Interoception</a:t>
            </a:r>
            <a:endParaRPr lang="en-NZ" sz="4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NZ" sz="4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NZ" sz="4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processes</a:t>
            </a:r>
          </a:p>
          <a:p>
            <a:endParaRPr lang="en-NZ" sz="4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NZ" sz="4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262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731268"/>
            <a:ext cx="11582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NZ" sz="4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Link between sensory sensitivities </a:t>
            </a:r>
          </a:p>
          <a:p>
            <a:pPr lvl="0"/>
            <a:r>
              <a:rPr lang="en-NZ" sz="4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eating challenges</a:t>
            </a:r>
            <a:endParaRPr lang="en-NZ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0" indent="-1371600">
              <a:buAutoNum type="arabicPeriod"/>
            </a:pPr>
            <a:endParaRPr lang="en-NZ" sz="6000" dirty="0">
              <a:solidFill>
                <a:schemeClr val="accent6">
                  <a:lumMod val="50000"/>
                </a:schemeClr>
              </a:solidFill>
              <a:latin typeface="Calisto MT" panose="02040603050505030304" pitchFamily="18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287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9606" y="2042506"/>
            <a:ext cx="116876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Eating is a sensory experience </a:t>
            </a:r>
          </a:p>
          <a:p>
            <a:endParaRPr lang="en-NZ" sz="4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NZ" sz="4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Incorporates all the senses</a:t>
            </a:r>
          </a:p>
          <a:p>
            <a:endParaRPr lang="en-NZ" sz="4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NZ" sz="4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8878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9606" y="2042506"/>
            <a:ext cx="1168769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 we protect our child from </a:t>
            </a:r>
          </a:p>
          <a:p>
            <a:r>
              <a:rPr lang="en-NZ" sz="4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 uncomfortable feelings?</a:t>
            </a:r>
          </a:p>
          <a:p>
            <a:endParaRPr lang="en-NZ" sz="4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NZ" sz="4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NZ" sz="4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2876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6750" y="2042506"/>
            <a:ext cx="120205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Exposure – gradually works on fears</a:t>
            </a:r>
          </a:p>
          <a:p>
            <a:endParaRPr lang="en-NZ" sz="4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NZ" sz="4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0012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825" y="2147281"/>
            <a:ext cx="121729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Avoidance – can build a sensitivity</a:t>
            </a:r>
          </a:p>
          <a:p>
            <a:endParaRPr lang="en-NZ" sz="4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NZ" sz="4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3664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900" y="1509106"/>
            <a:ext cx="123348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6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Direct &amp; indirect </a:t>
            </a:r>
          </a:p>
          <a:p>
            <a:r>
              <a:rPr lang="en-NZ" sz="6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impacts</a:t>
            </a:r>
          </a:p>
          <a:p>
            <a:endParaRPr lang="en-NZ" sz="72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060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150" y="2118706"/>
            <a:ext cx="1235392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Dysregulation/ over flowing sensory </a:t>
            </a:r>
          </a:p>
          <a:p>
            <a:r>
              <a:rPr lang="en-NZ" sz="4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cup</a:t>
            </a:r>
          </a:p>
          <a:p>
            <a:endParaRPr lang="en-NZ" sz="4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NZ" sz="4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7129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150" y="2118706"/>
            <a:ext cx="123539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 sensory difficulties</a:t>
            </a:r>
          </a:p>
          <a:p>
            <a:endParaRPr lang="en-NZ" sz="4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NZ" sz="4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531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3875" y="528031"/>
            <a:ext cx="12353925" cy="780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NZ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Vision and smell. </a:t>
            </a:r>
          </a:p>
          <a:p>
            <a:pPr lvl="0">
              <a:lnSpc>
                <a:spcPct val="107000"/>
              </a:lnSpc>
            </a:pPr>
            <a:endParaRPr lang="en-NZ" sz="10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</a:pPr>
            <a:r>
              <a:rPr lang="en-NZ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child may be:</a:t>
            </a:r>
          </a:p>
          <a:p>
            <a:pPr lvl="0">
              <a:lnSpc>
                <a:spcPct val="107000"/>
              </a:lnSpc>
            </a:pPr>
            <a:r>
              <a:rPr lang="en-NZ" sz="36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NZ" sz="3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 </a:t>
            </a:r>
            <a:r>
              <a:rPr lang="en-NZ" sz="4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isgusted by the way a food looks</a:t>
            </a:r>
            <a:endParaRPr lang="en-NZ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ii) Dislike or find the smell of a food awful</a:t>
            </a:r>
            <a:endParaRPr lang="en-NZ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iii)Refuse to come to the table</a:t>
            </a:r>
            <a:endParaRPr lang="en-NZ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iv)Not want to sit at the table</a:t>
            </a:r>
            <a:endParaRPr lang="en-NZ" sz="4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v) </a:t>
            </a: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Have a meltdown or become </a:t>
            </a:r>
          </a:p>
          <a:p>
            <a:pPr lvl="0">
              <a:lnSpc>
                <a:spcPct val="107000"/>
              </a:lnSpc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argumentative</a:t>
            </a:r>
            <a:endParaRPr lang="en-NZ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vi)Gag or even vomit</a:t>
            </a:r>
            <a:endParaRPr lang="en-NZ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NZ" sz="4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NZ" sz="4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2860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3875" y="528031"/>
            <a:ext cx="12353925" cy="6896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en-NZ" sz="4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Oral sensory</a:t>
            </a:r>
            <a:endParaRPr lang="en-NZ" sz="4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</a:pPr>
            <a:r>
              <a:rPr lang="en-NZ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(includes touch, taste &amp; proprioception)</a:t>
            </a:r>
          </a:p>
          <a:p>
            <a:pPr lvl="0">
              <a:lnSpc>
                <a:spcPct val="107000"/>
              </a:lnSpc>
            </a:pPr>
            <a:r>
              <a:rPr lang="en-NZ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child may: </a:t>
            </a:r>
          </a:p>
          <a:p>
            <a:endParaRPr lang="en-NZ" sz="2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romanLcParenR"/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Decline to touch a food due to the texture</a:t>
            </a:r>
            <a:endParaRPr lang="en-NZ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romanLcParenR"/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Refuse to eat food because of the texture</a:t>
            </a:r>
            <a:endParaRPr lang="en-NZ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romanLcParenR"/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Not want to taste something due to the </a:t>
            </a:r>
          </a:p>
          <a:p>
            <a:pPr lvl="0">
              <a:lnSpc>
                <a:spcPct val="107000"/>
              </a:lnSpc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flavour </a:t>
            </a:r>
          </a:p>
          <a:p>
            <a:pPr lvl="0">
              <a:lnSpc>
                <a:spcPct val="107000"/>
              </a:lnSpc>
            </a:pPr>
            <a:endParaRPr lang="en-NZ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NZ" sz="4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Plus…</a:t>
            </a:r>
          </a:p>
          <a:p>
            <a:endParaRPr lang="en-NZ" sz="4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3054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9125" y="261331"/>
            <a:ext cx="12353925" cy="7064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iv) Refuse certain textures as they lose </a:t>
            </a:r>
          </a:p>
          <a:p>
            <a:pPr lvl="0">
              <a:lnSpc>
                <a:spcPct val="107000"/>
              </a:lnSpc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track of them in the mouth (something that</a:t>
            </a:r>
          </a:p>
          <a:p>
            <a:pPr lvl="0">
              <a:lnSpc>
                <a:spcPct val="107000"/>
              </a:lnSpc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 crunchy is easier to manipulate than </a:t>
            </a:r>
          </a:p>
          <a:p>
            <a:pPr lvl="0">
              <a:lnSpc>
                <a:spcPct val="107000"/>
              </a:lnSpc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something soft, for example)</a:t>
            </a:r>
            <a:endParaRPr lang="en-NZ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v) Pushes food into the mouth until stuffed.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This could be because they like the sensation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 things pushing up against the cheeks.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And/or so they are better able to locate </a:t>
            </a:r>
            <a:endParaRPr lang="en-NZ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NZ" sz="4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chew food in the mouth.</a:t>
            </a:r>
          </a:p>
          <a:p>
            <a:endParaRPr lang="en-NZ" sz="4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775" y="5353050"/>
            <a:ext cx="325755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63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125" y="1836043"/>
            <a:ext cx="1195387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NZ" sz="4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Sensory sensitivities are </a:t>
            </a:r>
            <a:r>
              <a:rPr lang="en-NZ" sz="4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almost always</a:t>
            </a:r>
          </a:p>
          <a:p>
            <a:pPr lvl="0"/>
            <a:r>
              <a:rPr lang="en-NZ" sz="4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 of the reason children are selective.</a:t>
            </a:r>
            <a:endParaRPr lang="en-NZ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NZ" sz="6000" dirty="0">
              <a:solidFill>
                <a:schemeClr val="accent6">
                  <a:lumMod val="50000"/>
                </a:schemeClr>
              </a:solidFill>
              <a:latin typeface="Calisto MT" panose="02040603050505030304" pitchFamily="18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7763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0100" y="2118706"/>
            <a:ext cx="119919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thought or the memory</a:t>
            </a:r>
          </a:p>
          <a:p>
            <a:endParaRPr lang="en-NZ" sz="4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NZ" sz="4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389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475" y="1731268"/>
            <a:ext cx="123539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Indirect sensory difficulties</a:t>
            </a:r>
          </a:p>
          <a:p>
            <a:endParaRPr lang="en-NZ" sz="4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NZ" sz="4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(other sensitivities not related to eating</a:t>
            </a:r>
          </a:p>
          <a:p>
            <a:r>
              <a:rPr lang="en-NZ" sz="4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that affect the eating)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917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325" y="1731268"/>
            <a:ext cx="123539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NZ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Hypo-sensitivity - or sensory </a:t>
            </a:r>
          </a:p>
          <a:p>
            <a:r>
              <a:rPr lang="en-NZ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under-</a:t>
            </a:r>
            <a:r>
              <a:rPr lang="en-NZ" sz="4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responsitivity</a:t>
            </a:r>
            <a:endParaRPr lang="en-NZ" sz="4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NZ" sz="4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‘Seeking’.</a:t>
            </a: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0908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850" y="1731268"/>
            <a:ext cx="123539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2. Hyper-sensitivity = very sensitive</a:t>
            </a: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NZ" sz="4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‘Avoiding’ or ‘defensiveness’.</a:t>
            </a: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1665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850" y="1731268"/>
            <a:ext cx="123539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3. Low registration</a:t>
            </a: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NZ" sz="4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 seem lethargic or lazy</a:t>
            </a: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9518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2925" y="2007493"/>
            <a:ext cx="123539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May be too distracted or not interested </a:t>
            </a:r>
          </a:p>
          <a:p>
            <a:r>
              <a:rPr lang="en-NZ" sz="4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enough to eat.</a:t>
            </a: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2507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1050" y="1435993"/>
            <a:ext cx="123539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Varied sensory needs is common.</a:t>
            </a: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NZ" sz="4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is a combination of direct and indirect.</a:t>
            </a: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NZ" sz="4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Also fluctuating sensations.</a:t>
            </a: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4549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2925" y="2283718"/>
            <a:ext cx="123539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Interoception</a:t>
            </a:r>
            <a:r>
              <a:rPr lang="en-NZ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can also impact on eating.</a:t>
            </a:r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6445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8650" y="1832956"/>
            <a:ext cx="123348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6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What to look for</a:t>
            </a:r>
          </a:p>
          <a:p>
            <a:endParaRPr lang="en-NZ" sz="72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2380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3875" y="528031"/>
            <a:ext cx="12353925" cy="5990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NZ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Tactile (touch)</a:t>
            </a:r>
          </a:p>
          <a:p>
            <a:pPr lvl="0">
              <a:lnSpc>
                <a:spcPct val="107000"/>
              </a:lnSpc>
            </a:pPr>
            <a:endParaRPr lang="en-NZ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</a:pPr>
            <a:r>
              <a:rPr lang="en-NZ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child may have one or more of these signs:</a:t>
            </a:r>
          </a:p>
          <a:p>
            <a:pPr lvl="0">
              <a:lnSpc>
                <a:spcPct val="107000"/>
              </a:lnSpc>
            </a:pPr>
            <a:endParaRPr lang="en-NZ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romanLcParenR"/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Avoids getting messy with food (or in play)</a:t>
            </a:r>
            <a:endParaRPr lang="en-NZ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romanLcParenR"/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Will not touch different textures</a:t>
            </a:r>
            <a:endParaRPr lang="en-NZ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romanLcParenR"/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Wants to be fed. </a:t>
            </a:r>
            <a:endParaRPr lang="en-NZ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romanLcParenR"/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Gags or vomits straight after the food goes</a:t>
            </a:r>
          </a:p>
          <a:p>
            <a:pPr lvl="0">
              <a:lnSpc>
                <a:spcPct val="107000"/>
              </a:lnSpc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 the mouth </a:t>
            </a:r>
          </a:p>
          <a:p>
            <a:pPr lvl="0">
              <a:lnSpc>
                <a:spcPct val="107000"/>
              </a:lnSpc>
            </a:pPr>
            <a:r>
              <a:rPr lang="en-NZ" sz="4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v)</a:t>
            </a: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Strong preference for specific textures</a:t>
            </a:r>
            <a:endParaRPr lang="en-NZ" sz="4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925" y="5126732"/>
            <a:ext cx="3267075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354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300" y="285751"/>
            <a:ext cx="11812815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Warning signs</a:t>
            </a:r>
          </a:p>
          <a:p>
            <a:endParaRPr lang="en-NZ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>
              <a:buAutoNum type="arabicPeriod"/>
            </a:pPr>
            <a:r>
              <a:rPr lang="en-NZ" sz="4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Gagging as soon as a child sees, smells,</a:t>
            </a:r>
          </a:p>
          <a:p>
            <a:r>
              <a:rPr lang="en-NZ" sz="4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touches or tastes a food</a:t>
            </a:r>
          </a:p>
          <a:p>
            <a:r>
              <a:rPr lang="en-NZ" sz="4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Gagging as soon as a food is put into the </a:t>
            </a:r>
          </a:p>
          <a:p>
            <a:r>
              <a:rPr lang="en-NZ" sz="4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mouth.</a:t>
            </a:r>
          </a:p>
          <a:p>
            <a:r>
              <a:rPr lang="en-NZ" sz="4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A child who doesn’t like to be messy</a:t>
            </a:r>
          </a:p>
          <a:p>
            <a:r>
              <a:rPr lang="en-NZ" sz="4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A child who likes to have their </a:t>
            </a:r>
          </a:p>
          <a:p>
            <a:r>
              <a:rPr lang="en-NZ" sz="4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hands/face wiped</a:t>
            </a: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NZ" sz="4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Plus…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4960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5775" y="521081"/>
            <a:ext cx="12353925" cy="6971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en-NZ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Taste </a:t>
            </a:r>
          </a:p>
          <a:p>
            <a:pPr lvl="0">
              <a:lnSpc>
                <a:spcPct val="107000"/>
              </a:lnSpc>
            </a:pPr>
            <a:endParaRPr lang="en-NZ" sz="10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</a:pPr>
            <a:r>
              <a:rPr lang="en-NZ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child may have one or more of these signs:</a:t>
            </a:r>
          </a:p>
          <a:p>
            <a:pPr lvl="0">
              <a:lnSpc>
                <a:spcPct val="107000"/>
              </a:lnSpc>
            </a:pPr>
            <a:endParaRPr lang="en-NZ" sz="20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romanLcParenR"/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Strong preference for specific flavours </a:t>
            </a:r>
          </a:p>
          <a:p>
            <a:pPr lvl="0">
              <a:lnSpc>
                <a:spcPct val="107000"/>
              </a:lnSpc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(like sweet, salty, spicy or sour). </a:t>
            </a:r>
            <a:endParaRPr lang="en-NZ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ii)Or strong preference for lack of flavour</a:t>
            </a:r>
            <a:endParaRPr lang="en-NZ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NZ" sz="4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iii)</a:t>
            </a: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Gags or vomits straight after tasting a food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 drink</a:t>
            </a:r>
            <a:endParaRPr lang="en-NZ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N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en-NZ" sz="36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</a:pPr>
            <a:endParaRPr lang="en-NZ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1" y="5126732"/>
            <a:ext cx="3390900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9677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5775" y="521081"/>
            <a:ext cx="12353925" cy="7923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en-NZ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 Oral sensory proprioception</a:t>
            </a:r>
          </a:p>
          <a:p>
            <a:pPr lvl="0">
              <a:lnSpc>
                <a:spcPct val="107000"/>
              </a:lnSpc>
            </a:pPr>
            <a:endParaRPr lang="en-NZ" sz="10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</a:pPr>
            <a:r>
              <a:rPr lang="en-NZ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child may have one or more of these signs:</a:t>
            </a:r>
          </a:p>
          <a:p>
            <a:pPr lvl="0">
              <a:lnSpc>
                <a:spcPct val="107000"/>
              </a:lnSpc>
            </a:pPr>
            <a:endParaRPr lang="en-NZ" sz="20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romanLcParenR"/>
            </a:pPr>
            <a:r>
              <a:rPr lang="en-NZ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Isn’t aware of food on the face</a:t>
            </a:r>
            <a:endParaRPr lang="en-NZ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romanLcParenR"/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Pockets (stores) food in the cheeks or under </a:t>
            </a:r>
          </a:p>
          <a:p>
            <a:pPr lvl="0">
              <a:lnSpc>
                <a:spcPct val="107000"/>
              </a:lnSpc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tongue without realising it</a:t>
            </a:r>
            <a:endParaRPr lang="en-NZ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iii)Has small pieces of food through the inside</a:t>
            </a:r>
          </a:p>
          <a:p>
            <a:pPr lvl="0">
              <a:lnSpc>
                <a:spcPct val="107000"/>
              </a:lnSpc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 the mouth after eating</a:t>
            </a:r>
            <a:endParaRPr lang="en-NZ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iv)Stuffs too much food into the mouth </a:t>
            </a:r>
            <a:endParaRPr lang="en-NZ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Plus…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N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en-NZ" sz="36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</a:pPr>
            <a:endParaRPr lang="en-NZ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1" y="5126732"/>
            <a:ext cx="3390900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7972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5775" y="521081"/>
            <a:ext cx="12353925" cy="7078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v)Strong preference for crunchy or chewy </a:t>
            </a:r>
          </a:p>
          <a:p>
            <a:pPr lvl="0">
              <a:lnSpc>
                <a:spcPct val="107000"/>
              </a:lnSpc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foods</a:t>
            </a:r>
            <a:endParaRPr lang="en-NZ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vi)Likes to chew on non-food items like </a:t>
            </a:r>
          </a:p>
          <a:p>
            <a:pPr lvl="0">
              <a:lnSpc>
                <a:spcPct val="107000"/>
              </a:lnSpc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pencils, shirt, fingernails – my son!!</a:t>
            </a:r>
            <a:endParaRPr lang="en-NZ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vii)Can lose track of where food is in the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mouth. This can lead to food falling out of the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mouth or gagging on it as it hits the gag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NZ" sz="4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eflex.</a:t>
            </a:r>
            <a:endParaRPr lang="en-NZ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N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en-NZ" sz="36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</a:pPr>
            <a:endParaRPr lang="en-NZ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1" y="5126732"/>
            <a:ext cx="3390900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537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123950"/>
            <a:ext cx="11849100" cy="5354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en-NZ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4. Hypo-</a:t>
            </a:r>
            <a:r>
              <a:rPr lang="en-NZ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sensivity</a:t>
            </a:r>
            <a:endParaRPr lang="en-NZ" sz="4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</a:pPr>
            <a:endParaRPr lang="en-NZ" sz="20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</a:pPr>
            <a:r>
              <a:rPr lang="en-NZ" sz="4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child may:</a:t>
            </a:r>
          </a:p>
          <a:p>
            <a:pPr lvl="0">
              <a:lnSpc>
                <a:spcPct val="107000"/>
              </a:lnSpc>
            </a:pPr>
            <a:endParaRPr lang="en-NZ" sz="10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romanLcParenR"/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Struggle to sit still</a:t>
            </a:r>
            <a:endParaRPr lang="en-NZ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romanLcParenR"/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Refuse to sit at the table</a:t>
            </a:r>
            <a:endParaRPr lang="en-NZ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romanLcParenR"/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Get up often</a:t>
            </a:r>
            <a:endParaRPr lang="en-NZ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N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en-NZ" sz="36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</a:pPr>
            <a:endParaRPr lang="en-NZ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1" y="5126732"/>
            <a:ext cx="3390900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446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8225" y="1066800"/>
            <a:ext cx="11830050" cy="5354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en-NZ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5. Hyper-</a:t>
            </a:r>
            <a:r>
              <a:rPr lang="en-NZ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sensivity</a:t>
            </a:r>
            <a:endParaRPr lang="en-NZ" sz="4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</a:pPr>
            <a:endParaRPr lang="en-NZ" sz="20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</a:pPr>
            <a:r>
              <a:rPr lang="en-NZ" sz="4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child may be:</a:t>
            </a:r>
          </a:p>
          <a:p>
            <a:pPr lvl="0">
              <a:lnSpc>
                <a:spcPct val="107000"/>
              </a:lnSpc>
            </a:pPr>
            <a:endParaRPr lang="en-NZ" sz="10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romanLcParenR"/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Irritable</a:t>
            </a:r>
            <a:endParaRPr lang="en-NZ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romanLcParenR"/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Withdrawn</a:t>
            </a:r>
            <a:endParaRPr lang="en-NZ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romanLcParenR"/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Sensitive mood</a:t>
            </a:r>
            <a:endParaRPr lang="en-NZ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N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en-NZ" sz="36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</a:pPr>
            <a:endParaRPr lang="en-NZ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1" y="5126732"/>
            <a:ext cx="3390900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3900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3925" y="1152525"/>
            <a:ext cx="11944350" cy="5354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en-NZ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6. Low registration</a:t>
            </a:r>
          </a:p>
          <a:p>
            <a:pPr lvl="0">
              <a:lnSpc>
                <a:spcPct val="107000"/>
              </a:lnSpc>
            </a:pPr>
            <a:endParaRPr lang="en-NZ" sz="20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</a:pPr>
            <a:r>
              <a:rPr lang="en-NZ" sz="4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child may be:</a:t>
            </a:r>
          </a:p>
          <a:p>
            <a:pPr lvl="0">
              <a:lnSpc>
                <a:spcPct val="107000"/>
              </a:lnSpc>
            </a:pPr>
            <a:endParaRPr lang="en-NZ" sz="10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romanLcParenR"/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Zoned out </a:t>
            </a:r>
            <a:endParaRPr lang="en-NZ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romanLcParenR"/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Tired</a:t>
            </a:r>
            <a:endParaRPr lang="en-NZ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romanLcParenR"/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Uninterested in eating</a:t>
            </a:r>
            <a:endParaRPr lang="en-NZ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N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en-NZ" sz="36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</a:pPr>
            <a:endParaRPr lang="en-NZ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1" y="5126732"/>
            <a:ext cx="3390900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228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2475" y="933450"/>
            <a:ext cx="12020550" cy="5457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en-NZ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7. Poor </a:t>
            </a:r>
            <a:r>
              <a:rPr lang="en-NZ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interoception</a:t>
            </a:r>
            <a:endParaRPr lang="en-NZ" sz="4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</a:pPr>
            <a:endParaRPr lang="en-NZ" sz="20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</a:pPr>
            <a:r>
              <a:rPr lang="en-NZ" sz="4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child may:</a:t>
            </a:r>
          </a:p>
          <a:p>
            <a:pPr lvl="0">
              <a:lnSpc>
                <a:spcPct val="107000"/>
              </a:lnSpc>
            </a:pPr>
            <a:endParaRPr lang="en-NZ" sz="10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romanLcParenR"/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Never/rarely feel hungry</a:t>
            </a:r>
            <a:endParaRPr lang="en-NZ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romanLcParenR"/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Don’t recognise when they are full and so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overeat</a:t>
            </a:r>
            <a:endParaRPr lang="en-NZ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N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en-NZ" sz="36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</a:pPr>
            <a:endParaRPr lang="en-NZ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1" y="5126732"/>
            <a:ext cx="3390900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0749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632931"/>
            <a:ext cx="123348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6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Introduction – what </a:t>
            </a:r>
          </a:p>
          <a:p>
            <a:r>
              <a:rPr lang="en-NZ" sz="6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do to help</a:t>
            </a:r>
          </a:p>
          <a:p>
            <a:endParaRPr lang="en-NZ" sz="72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616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650" y="2264668"/>
            <a:ext cx="123539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Touching with the toes can help with eating!</a:t>
            </a:r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74025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" y="387731"/>
            <a:ext cx="12353925" cy="7107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0" indent="-742950">
              <a:lnSpc>
                <a:spcPct val="107000"/>
              </a:lnSpc>
              <a:buAutoNum type="arabicPeriod"/>
            </a:pPr>
            <a:r>
              <a:rPr lang="en-NZ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Which senses are affecting eating? </a:t>
            </a:r>
          </a:p>
          <a:p>
            <a:pPr lvl="0">
              <a:lnSpc>
                <a:spcPct val="107000"/>
              </a:lnSpc>
            </a:pPr>
            <a:endParaRPr lang="en-NZ" sz="4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romanLcParenR"/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Tactile (the most common)</a:t>
            </a:r>
            <a:endParaRPr lang="en-NZ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romanLcParenR"/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Vision</a:t>
            </a:r>
            <a:endParaRPr lang="en-NZ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romanLcParenR"/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Smell</a:t>
            </a:r>
            <a:endParaRPr lang="en-NZ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romanLcParenR"/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Taste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NZ" sz="4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a combination?</a:t>
            </a:r>
            <a:endParaRPr lang="en-NZ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N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en-NZ" sz="36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</a:pPr>
            <a:endParaRPr lang="en-NZ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1" y="5126732"/>
            <a:ext cx="3390900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136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0421" y="523041"/>
            <a:ext cx="11687694" cy="704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en-NZ" sz="4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They can tolerate certain textures but </a:t>
            </a:r>
          </a:p>
          <a:p>
            <a:pPr lvl="0">
              <a:lnSpc>
                <a:spcPct val="107000"/>
              </a:lnSpc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not others in general. </a:t>
            </a:r>
            <a:r>
              <a:rPr lang="en-NZ" sz="4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E.g. </a:t>
            </a: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may love sand but </a:t>
            </a:r>
          </a:p>
          <a:p>
            <a:pPr lvl="0">
              <a:lnSpc>
                <a:spcPct val="107000"/>
              </a:lnSpc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dislike playdoh or shaving foam.</a:t>
            </a:r>
            <a:endParaRPr lang="en-NZ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6. They prefer certain food textures.</a:t>
            </a:r>
            <a:endParaRPr lang="en-NZ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7. They prefer certain colours of food. </a:t>
            </a:r>
            <a:endParaRPr lang="en-NZ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8. They prefer certain flavours of food.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4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Any time a child refuses other categories of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4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texture, colour or flavour, it’s a sign of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4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oral SP difficulties.</a:t>
            </a:r>
            <a:endParaRPr lang="en-NZ" sz="40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45832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" y="387731"/>
            <a:ext cx="12353925" cy="7919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en-NZ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About SP exercises for </a:t>
            </a:r>
          </a:p>
          <a:p>
            <a:pPr lvl="0">
              <a:lnSpc>
                <a:spcPct val="107000"/>
              </a:lnSpc>
            </a:pPr>
            <a:r>
              <a:rPr lang="en-NZ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sensory/feeding challenges?</a:t>
            </a:r>
          </a:p>
          <a:p>
            <a:pPr lvl="0">
              <a:lnSpc>
                <a:spcPct val="107000"/>
              </a:lnSpc>
            </a:pPr>
            <a:endParaRPr lang="en-NZ" sz="4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571500" lvl="0" indent="-571500">
              <a:lnSpc>
                <a:spcPct val="107000"/>
              </a:lnSpc>
              <a:buFontTx/>
              <a:buChar char="-"/>
            </a:pPr>
            <a:r>
              <a:rPr lang="en-NZ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Connections. Replace old with new </a:t>
            </a:r>
          </a:p>
          <a:p>
            <a:pPr lvl="0">
              <a:lnSpc>
                <a:spcPct val="107000"/>
              </a:lnSpc>
            </a:pPr>
            <a:r>
              <a:rPr lang="en-NZ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using </a:t>
            </a:r>
            <a:r>
              <a:rPr lang="en-NZ" sz="4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exercises.</a:t>
            </a:r>
          </a:p>
          <a:p>
            <a:pPr marL="571500" lvl="0" indent="-571500">
              <a:lnSpc>
                <a:spcPct val="107000"/>
              </a:lnSpc>
              <a:buFontTx/>
              <a:buChar char="-"/>
            </a:pPr>
            <a:r>
              <a:rPr lang="en-NZ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General development</a:t>
            </a:r>
          </a:p>
          <a:p>
            <a:pPr marL="571500" lvl="0" indent="-571500">
              <a:lnSpc>
                <a:spcPct val="107000"/>
              </a:lnSpc>
              <a:buFontTx/>
              <a:buChar char="-"/>
            </a:pPr>
            <a:r>
              <a:rPr lang="en-NZ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Discover challenges</a:t>
            </a:r>
          </a:p>
          <a:p>
            <a:pPr lvl="0">
              <a:lnSpc>
                <a:spcPct val="107000"/>
              </a:lnSpc>
            </a:pPr>
            <a:endParaRPr lang="en-NZ" sz="4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</a:pPr>
            <a:endParaRPr lang="en-NZ" sz="4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N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en-NZ" sz="36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</a:pPr>
            <a:endParaRPr lang="en-NZ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1" y="5126732"/>
            <a:ext cx="3390900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3536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6275" y="1832956"/>
            <a:ext cx="123348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6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Introduction to </a:t>
            </a:r>
          </a:p>
          <a:p>
            <a:r>
              <a:rPr lang="en-NZ" sz="6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strategies</a:t>
            </a:r>
          </a:p>
          <a:p>
            <a:endParaRPr lang="en-NZ" sz="72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40529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6750" y="2105561"/>
            <a:ext cx="123539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NZ" sz="4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Exposure and immersion</a:t>
            </a:r>
            <a:endParaRPr lang="en-NZ" sz="4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9986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0100" y="1341080"/>
            <a:ext cx="11887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Organi</a:t>
            </a:r>
            <a:r>
              <a:rPr lang="en-NZ" sz="4000" dirty="0">
                <a:latin typeface="Calibri" panose="020F0502020204030204" pitchFamily="34" charset="0"/>
                <a:ea typeface="Times New Roman" panose="02020603050405020304" pitchFamily="18" charset="0"/>
              </a:rPr>
              <a:t>c exposure</a:t>
            </a: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NZ" sz="4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Gentle</a:t>
            </a: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NZ" sz="4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Extend over time</a:t>
            </a: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3611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2475" y="2093555"/>
            <a:ext cx="118681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Focus on one sense at a time</a:t>
            </a: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94199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" y="319980"/>
            <a:ext cx="12353925" cy="722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AutoNum type="romanLcParenR"/>
            </a:pPr>
            <a:r>
              <a:rPr lang="en-NZ" sz="4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Tactile (touch)</a:t>
            </a:r>
          </a:p>
          <a:p>
            <a:endParaRPr lang="en-NZ" sz="2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Walking barefoot on different surfaces e.g</a:t>
            </a:r>
            <a:r>
              <a:rPr lang="en-NZ" sz="4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07000"/>
              </a:lnSpc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carpet, sand, grass etc.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Messy play, e.g., water, bubbles, mud pies, </a:t>
            </a:r>
          </a:p>
          <a:p>
            <a:pPr lvl="0">
              <a:lnSpc>
                <a:spcPct val="107000"/>
              </a:lnSpc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sand, fingerpaints</a:t>
            </a:r>
            <a:endParaRPr lang="en-NZ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Sensory bins (containers with specific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textures inside) – </a:t>
            </a:r>
            <a:r>
              <a:rPr lang="en-NZ" sz="4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 have a whole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NZ" sz="4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section on this.</a:t>
            </a:r>
            <a:endParaRPr lang="en-NZ" sz="40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64992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" y="319980"/>
            <a:ext cx="12353925" cy="7329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>
                <a:latin typeface="Calibri" panose="020F0502020204030204" pitchFamily="34" charset="0"/>
                <a:ea typeface="Times New Roman" panose="02020603050405020304" pitchFamily="18" charset="0"/>
              </a:rPr>
              <a:t>Tactile defensiveness</a:t>
            </a:r>
          </a:p>
          <a:p>
            <a:endParaRPr lang="en-NZ" sz="2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NZ" sz="4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A strong bear hug can be calming </a:t>
            </a:r>
          </a:p>
          <a:p>
            <a:pPr lvl="0">
              <a:lnSpc>
                <a:spcPct val="107000"/>
              </a:lnSpc>
            </a:pPr>
            <a:r>
              <a:rPr lang="en-NZ" sz="4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ii) P</a:t>
            </a: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ushing firmly down on the shoulders can </a:t>
            </a:r>
          </a:p>
          <a:p>
            <a:pPr lvl="0">
              <a:lnSpc>
                <a:spcPct val="107000"/>
              </a:lnSpc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help</a:t>
            </a:r>
            <a:endParaRPr lang="en-NZ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iii) Heavy work activities. This is things like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carrying heavy shopping or laundry baskets.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Wearing a heavy backpack. Pushing or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pulling games. Jumping activities. </a:t>
            </a:r>
            <a:endParaRPr lang="en-NZ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8901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0550" y="1645880"/>
            <a:ext cx="118681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Calm or organise the system.</a:t>
            </a: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NZ" sz="4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use before a meal.</a:t>
            </a: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3842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" y="319980"/>
            <a:ext cx="12353925" cy="8209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ii)  Visual</a:t>
            </a:r>
          </a:p>
          <a:p>
            <a:endParaRPr lang="en-NZ" sz="2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NZ" sz="4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Ways to help with a visual aversion:</a:t>
            </a:r>
          </a:p>
          <a:p>
            <a:endParaRPr lang="en-NZ" sz="2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Shopping, coming into contact with foods that </a:t>
            </a:r>
          </a:p>
          <a:p>
            <a:pPr lvl="0">
              <a:lnSpc>
                <a:spcPct val="107000"/>
              </a:lnSpc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 avoided</a:t>
            </a:r>
            <a:endParaRPr lang="en-NZ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Packing foods away</a:t>
            </a:r>
            <a:endParaRPr lang="en-NZ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Cooking or prepping with those foods</a:t>
            </a:r>
            <a:endParaRPr lang="en-NZ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Carrying them to the table</a:t>
            </a:r>
            <a:endParaRPr lang="en-NZ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Serving themselves a small portion</a:t>
            </a:r>
            <a:endParaRPr lang="en-NZ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01848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2475" y="2093555"/>
            <a:ext cx="118681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Tactile exercises help visual processing</a:t>
            </a:r>
          </a:p>
          <a:p>
            <a:r>
              <a:rPr lang="en-NZ" sz="4000" dirty="0">
                <a:latin typeface="Calibri" panose="020F0502020204030204" pitchFamily="34" charset="0"/>
                <a:ea typeface="Times New Roman" panose="02020603050405020304" pitchFamily="18" charset="0"/>
              </a:rPr>
              <a:t>challenges</a:t>
            </a:r>
            <a:endParaRPr lang="en-NZ" sz="4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030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0421" y="523041"/>
            <a:ext cx="11687694" cy="663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9. Drooling. There are other reasons a child</a:t>
            </a:r>
          </a:p>
          <a:p>
            <a:pPr>
              <a:lnSpc>
                <a:spcPct val="107000"/>
              </a:lnSpc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may drool but it is important to look for </a:t>
            </a:r>
          </a:p>
          <a:p>
            <a:pPr>
              <a:lnSpc>
                <a:spcPct val="107000"/>
              </a:lnSpc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any/all red flags. From a sensory perspective, </a:t>
            </a:r>
          </a:p>
          <a:p>
            <a:pPr>
              <a:lnSpc>
                <a:spcPct val="107000"/>
              </a:lnSpc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drooling can be caused when a child </a:t>
            </a:r>
          </a:p>
          <a:p>
            <a:pPr>
              <a:lnSpc>
                <a:spcPct val="107000"/>
              </a:lnSpc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doesn’t realise the saliva is collecting in their</a:t>
            </a:r>
          </a:p>
          <a:p>
            <a:pPr>
              <a:lnSpc>
                <a:spcPct val="107000"/>
              </a:lnSpc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mouth.</a:t>
            </a:r>
            <a:endParaRPr lang="en-NZ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10. Pocketing food. When a child holds food </a:t>
            </a:r>
          </a:p>
          <a:p>
            <a:pPr lvl="0">
              <a:lnSpc>
                <a:spcPct val="107000"/>
              </a:lnSpc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their mouth without chewing and </a:t>
            </a:r>
          </a:p>
          <a:p>
            <a:pPr lvl="0">
              <a:lnSpc>
                <a:spcPct val="107000"/>
              </a:lnSpc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swallowing.  </a:t>
            </a: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4629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" y="319980"/>
            <a:ext cx="12353925" cy="8508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iii)  Smell</a:t>
            </a:r>
          </a:p>
          <a:p>
            <a:endParaRPr lang="en-NZ" sz="2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NZ" sz="4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Ways to help with a smell aversion:</a:t>
            </a:r>
          </a:p>
          <a:p>
            <a:endParaRPr lang="en-NZ" sz="1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Generally, seek out and smell things in the</a:t>
            </a:r>
          </a:p>
          <a:p>
            <a:pPr lvl="0">
              <a:lnSpc>
                <a:spcPct val="107000"/>
              </a:lnSpc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environment flowers, spices, shampoo etc.</a:t>
            </a:r>
            <a:endParaRPr lang="en-NZ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Spice painting. Mix spices with water to </a:t>
            </a:r>
          </a:p>
          <a:p>
            <a:pPr lvl="0">
              <a:lnSpc>
                <a:spcPct val="107000"/>
              </a:lnSpc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create paints from turmeric, cinnamon etc.</a:t>
            </a:r>
            <a:endParaRPr lang="en-NZ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Cooking</a:t>
            </a:r>
            <a:endParaRPr lang="en-NZ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Smell foods. Start with those that are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within the comfort zone</a:t>
            </a:r>
            <a:endParaRPr lang="en-NZ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19689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14375"/>
            <a:ext cx="12030075" cy="5455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iv)  Taste</a:t>
            </a:r>
          </a:p>
          <a:p>
            <a:endParaRPr lang="en-NZ" sz="2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NZ" sz="4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Ways to help with a taste aversion:</a:t>
            </a:r>
          </a:p>
          <a:p>
            <a:endParaRPr lang="en-NZ" sz="2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Cooking</a:t>
            </a:r>
            <a:endParaRPr lang="en-NZ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Playing with food</a:t>
            </a:r>
            <a:endParaRPr lang="en-NZ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Slowly changing tastes by slowly adding/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changing foods</a:t>
            </a:r>
            <a:endParaRPr lang="en-NZ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52446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700" y="1867436"/>
            <a:ext cx="123539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2. Oral desensitisation</a:t>
            </a:r>
            <a:endParaRPr lang="en-NZ" sz="4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NZ" sz="4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NZ" sz="4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Directly desensitising the mouth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0660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9650" y="1638300"/>
            <a:ext cx="115252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Vibrating toothbrush</a:t>
            </a:r>
          </a:p>
          <a:p>
            <a:r>
              <a:rPr lang="en-NZ" sz="4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Nuk</a:t>
            </a:r>
            <a:r>
              <a:rPr lang="en-NZ" sz="4000" dirty="0">
                <a:latin typeface="Calibri" panose="020F0502020204030204" pitchFamily="34" charset="0"/>
                <a:ea typeface="Times New Roman" panose="02020603050405020304" pitchFamily="18" charset="0"/>
              </a:rPr>
              <a:t> brush </a:t>
            </a:r>
          </a:p>
          <a:p>
            <a:r>
              <a:rPr lang="en-NZ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Z-vibe</a:t>
            </a:r>
          </a:p>
          <a:p>
            <a:endParaRPr lang="en-NZ" sz="4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52387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2475" y="1225689"/>
            <a:ext cx="1186814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-Brush along the gums</a:t>
            </a:r>
          </a:p>
          <a:p>
            <a:r>
              <a:rPr lang="en-NZ" sz="4000" dirty="0">
                <a:latin typeface="Calibri" panose="020F0502020204030204" pitchFamily="34" charset="0"/>
                <a:ea typeface="Times New Roman" panose="02020603050405020304" pitchFamily="18" charset="0"/>
              </a:rPr>
              <a:t>-The inside of the cheek</a:t>
            </a:r>
          </a:p>
          <a:p>
            <a:r>
              <a:rPr lang="en-NZ" sz="4000" dirty="0">
                <a:latin typeface="Calibri" panose="020F0502020204030204" pitchFamily="34" charset="0"/>
                <a:ea typeface="Times New Roman" panose="02020603050405020304" pitchFamily="18" charset="0"/>
              </a:rPr>
              <a:t>-The sides and top of the tongue</a:t>
            </a:r>
          </a:p>
          <a:p>
            <a:endParaRPr lang="en-NZ" sz="4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NZ" sz="4000" dirty="0">
                <a:latin typeface="Calibri" panose="020F0502020204030204" pitchFamily="34" charset="0"/>
                <a:ea typeface="Times New Roman" panose="02020603050405020304" pitchFamily="18" charset="0"/>
              </a:rPr>
              <a:t>2-3 times per day</a:t>
            </a:r>
          </a:p>
          <a:p>
            <a:r>
              <a:rPr lang="en-NZ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4-6 weeks</a:t>
            </a:r>
          </a:p>
          <a:p>
            <a:endParaRPr lang="en-NZ" sz="4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74818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3425" y="2063889"/>
            <a:ext cx="118681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Vibration has a strong calming effect</a:t>
            </a:r>
          </a:p>
          <a:p>
            <a:endParaRPr lang="en-NZ" sz="4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4882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2450" y="1153011"/>
            <a:ext cx="1186814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Trouble shooting</a:t>
            </a:r>
          </a:p>
          <a:p>
            <a:endParaRPr lang="en-NZ" sz="4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857250" indent="-857250">
              <a:buAutoNum type="romanLcParenR"/>
            </a:pPr>
            <a:r>
              <a:rPr lang="en-NZ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Loving the brush</a:t>
            </a:r>
          </a:p>
          <a:p>
            <a:pPr marL="857250" indent="-857250">
              <a:buAutoNum type="romanLcParenR"/>
            </a:pPr>
            <a:r>
              <a:rPr lang="en-NZ" sz="4000" dirty="0">
                <a:latin typeface="Calibri" panose="020F0502020204030204" pitchFamily="34" charset="0"/>
                <a:ea typeface="Times New Roman" panose="02020603050405020304" pitchFamily="18" charset="0"/>
              </a:rPr>
              <a:t>Not loving the brush</a:t>
            </a:r>
          </a:p>
          <a:p>
            <a:pPr marL="857250" indent="-857250">
              <a:buAutoNum type="romanLcParenR"/>
            </a:pPr>
            <a:r>
              <a:rPr lang="en-NZ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Holding fir</a:t>
            </a:r>
            <a:r>
              <a:rPr lang="en-NZ" sz="4000" dirty="0">
                <a:latin typeface="Calibri" panose="020F0502020204030204" pitchFamily="34" charset="0"/>
                <a:ea typeface="Times New Roman" panose="02020603050405020304" pitchFamily="18" charset="0"/>
              </a:rPr>
              <a:t>mly</a:t>
            </a:r>
          </a:p>
          <a:p>
            <a:pPr marL="857250" indent="-857250">
              <a:buAutoNum type="romanLcParenR"/>
            </a:pPr>
            <a:r>
              <a:rPr lang="en-NZ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Songs</a:t>
            </a:r>
          </a:p>
          <a:p>
            <a:endParaRPr lang="en-NZ" sz="4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35864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25" y="2182793"/>
            <a:ext cx="126777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3. Sensory exercises around mealtimes</a:t>
            </a:r>
            <a:endParaRPr lang="en-NZ" sz="4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NZ" sz="4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55256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300" y="762486"/>
            <a:ext cx="11868149" cy="7327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1. Hypo-sensitive (craving movement)</a:t>
            </a:r>
          </a:p>
          <a:p>
            <a:endParaRPr lang="en-NZ" sz="4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Use movement activities 10 minutes to ½ </a:t>
            </a:r>
          </a:p>
          <a:p>
            <a:pPr lvl="0">
              <a:lnSpc>
                <a:spcPct val="107000"/>
              </a:lnSpc>
            </a:pPr>
            <a:r>
              <a:rPr lang="en-NZ" sz="4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 h</a:t>
            </a: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our before eating. E.g. dancing, </a:t>
            </a:r>
          </a:p>
          <a:p>
            <a:pPr lvl="0">
              <a:lnSpc>
                <a:spcPct val="107000"/>
              </a:lnSpc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trampolining, swinging, running, an obstacle</a:t>
            </a:r>
          </a:p>
          <a:p>
            <a:pPr lvl="0">
              <a:lnSpc>
                <a:spcPct val="107000"/>
              </a:lnSpc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course. </a:t>
            </a:r>
            <a:r>
              <a:rPr lang="en-NZ" sz="4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ngage those seeking behaviours.</a:t>
            </a:r>
            <a:endParaRPr lang="en-NZ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Different seating may help – like a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NZ" sz="4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Wiggle </a:t>
            </a: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seat or a yoga ball</a:t>
            </a:r>
            <a:endParaRPr lang="en-NZ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NZ" sz="4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70565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0100" y="1854339"/>
            <a:ext cx="118681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Evaluate constantly.</a:t>
            </a:r>
          </a:p>
          <a:p>
            <a:endParaRPr lang="en-NZ" sz="4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NZ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works and what needs adjusting.</a:t>
            </a:r>
          </a:p>
          <a:p>
            <a:endParaRPr lang="en-NZ" sz="4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463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0421" y="523041"/>
            <a:ext cx="11687694" cy="4206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en-NZ" sz="4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11. </a:t>
            </a: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Overstuffing the mouth with food in  </a:t>
            </a:r>
          </a:p>
          <a:p>
            <a:pPr lvl="0">
              <a:lnSpc>
                <a:spcPct val="107000"/>
              </a:lnSpc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order </a:t>
            </a:r>
            <a:r>
              <a:rPr lang="en-NZ" sz="4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</a:t>
            </a: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feel the sensation of the food </a:t>
            </a:r>
          </a:p>
          <a:p>
            <a:pPr lvl="0">
              <a:lnSpc>
                <a:spcPct val="107000"/>
              </a:lnSpc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against the inside of the cheeks.</a:t>
            </a:r>
            <a:endParaRPr lang="en-NZ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12. Toothbrushing is not comfortable.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They really dislike the sensation!</a:t>
            </a:r>
            <a:endParaRPr lang="en-NZ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92387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2450" y="1153011"/>
            <a:ext cx="11868149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dirty="0">
                <a:latin typeface="Calibri" panose="020F0502020204030204" pitchFamily="34" charset="0"/>
                <a:ea typeface="Times New Roman" panose="02020603050405020304" pitchFamily="18" charset="0"/>
              </a:rPr>
              <a:t>2</a:t>
            </a:r>
            <a:r>
              <a:rPr lang="en-NZ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Hyper-sensitive (avoiding)</a:t>
            </a:r>
          </a:p>
          <a:p>
            <a:endParaRPr lang="en-NZ" sz="4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Test out quiet time before dinner</a:t>
            </a:r>
            <a:endParaRPr lang="en-NZ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Also look at heavy work activities </a:t>
            </a:r>
            <a:endParaRPr lang="en-NZ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Use relaxants like essential oils/yoga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en-NZ" sz="40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Calm &amp; organised meals.</a:t>
            </a:r>
            <a:endParaRPr lang="en-NZ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NZ" sz="4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40746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575" y="933936"/>
            <a:ext cx="11868149" cy="6565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dirty="0">
                <a:latin typeface="Calibri" panose="020F0502020204030204" pitchFamily="34" charset="0"/>
                <a:ea typeface="Times New Roman" panose="02020603050405020304" pitchFamily="18" charset="0"/>
              </a:rPr>
              <a:t>3</a:t>
            </a:r>
            <a:r>
              <a:rPr lang="en-NZ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Low registration</a:t>
            </a:r>
          </a:p>
          <a:p>
            <a:endParaRPr lang="en-NZ" sz="4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stimulate a child prior to a meal, use high </a:t>
            </a:r>
          </a:p>
          <a:p>
            <a:pPr>
              <a:lnSpc>
                <a:spcPct val="107000"/>
              </a:lnSpc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energy exercise. E.g. burpees or bouncing.</a:t>
            </a:r>
            <a:endParaRPr lang="en-NZ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Possibly in conjunction with loud music. </a:t>
            </a:r>
          </a:p>
          <a:p>
            <a:pPr lvl="0">
              <a:lnSpc>
                <a:spcPct val="107000"/>
              </a:lnSpc>
            </a:pPr>
            <a:r>
              <a:rPr lang="en-NZ" sz="4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Seating that allows movement at the table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N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like a wiggle seat may also help.</a:t>
            </a:r>
            <a:endParaRPr lang="en-NZ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NZ" sz="4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94408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0550" y="1597729"/>
            <a:ext cx="1233487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6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 Sensory strategies</a:t>
            </a:r>
          </a:p>
          <a:p>
            <a:endParaRPr lang="en-NZ" sz="4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NZ" sz="4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Ways to  support your child</a:t>
            </a:r>
          </a:p>
          <a:p>
            <a:endParaRPr lang="en-NZ" sz="72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53901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8175" y="2026880"/>
            <a:ext cx="1186814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How to work on oral aversions</a:t>
            </a:r>
          </a:p>
          <a:p>
            <a:endParaRPr lang="en-NZ" sz="4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29916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6275" y="1982450"/>
            <a:ext cx="123158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1. Sensory bins or messy play</a:t>
            </a:r>
            <a:endParaRPr lang="en-NZ" sz="4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NZ" sz="4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1675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6275" y="1982450"/>
            <a:ext cx="123158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NZ" sz="4000" dirty="0">
                <a:latin typeface="Calibri" panose="020F0502020204030204" pitchFamily="34" charset="0"/>
                <a:ea typeface="Times New Roman" panose="02020603050405020304" pitchFamily="18" charset="0"/>
              </a:rPr>
              <a:t>) </a:t>
            </a:r>
            <a:r>
              <a:rPr lang="en-NZ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Sensory bins </a:t>
            </a:r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NZ" sz="4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1757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6275" y="1982450"/>
            <a:ext cx="123158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dirty="0">
                <a:latin typeface="Calibri" panose="020F0502020204030204" pitchFamily="34" charset="0"/>
                <a:ea typeface="Times New Roman" panose="02020603050405020304" pitchFamily="18" charset="0"/>
              </a:rPr>
              <a:t>ii) </a:t>
            </a:r>
            <a:r>
              <a:rPr lang="en-NZ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Messy play</a:t>
            </a:r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NZ" sz="4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23799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2950" y="2188805"/>
            <a:ext cx="1186814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more immersion the better </a:t>
            </a:r>
          </a:p>
          <a:p>
            <a:endParaRPr lang="en-NZ" sz="4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6562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700" y="1503005"/>
            <a:ext cx="1186814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Seek out various textures to work with.</a:t>
            </a:r>
          </a:p>
          <a:p>
            <a:endParaRPr lang="en-NZ" sz="4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NZ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Aim for 4-5 (or more) sessions per week</a:t>
            </a:r>
          </a:p>
          <a:p>
            <a:endParaRPr lang="en-NZ" sz="4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NZ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Each session 10+ minutes</a:t>
            </a:r>
          </a:p>
          <a:p>
            <a:endParaRPr lang="en-NZ" sz="4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52450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8175" y="1093430"/>
            <a:ext cx="11868149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Gritty textures are core</a:t>
            </a:r>
          </a:p>
          <a:p>
            <a:endParaRPr lang="en-NZ" sz="4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NZ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 times per week</a:t>
            </a:r>
          </a:p>
          <a:p>
            <a:endParaRPr lang="en-NZ" sz="4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NZ" sz="4000" dirty="0">
                <a:latin typeface="Calibri" panose="020F0502020204030204" pitchFamily="34" charset="0"/>
                <a:ea typeface="Times New Roman" panose="02020603050405020304" pitchFamily="18" charset="0"/>
              </a:rPr>
              <a:t>Sand, dry rice, birdseed</a:t>
            </a:r>
          </a:p>
          <a:p>
            <a:endParaRPr lang="en-NZ" sz="4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NZ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more of the </a:t>
            </a:r>
            <a:r>
              <a:rPr lang="en-NZ" sz="4000" dirty="0">
                <a:latin typeface="Calibri" panose="020F0502020204030204" pitchFamily="34" charset="0"/>
                <a:ea typeface="Times New Roman" panose="02020603050405020304" pitchFamily="18" charset="0"/>
              </a:rPr>
              <a:t>limbs</a:t>
            </a:r>
            <a:r>
              <a:rPr lang="en-NZ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the better </a:t>
            </a:r>
          </a:p>
          <a:p>
            <a:r>
              <a:rPr lang="en-NZ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(think </a:t>
            </a:r>
            <a:r>
              <a:rPr lang="en-NZ" sz="4000" dirty="0">
                <a:latin typeface="Calibri" panose="020F0502020204030204" pitchFamily="34" charset="0"/>
                <a:ea typeface="Times New Roman" panose="02020603050405020304" pitchFamily="18" charset="0"/>
              </a:rPr>
              <a:t>hands, feet, arms, legs).</a:t>
            </a:r>
            <a:endParaRPr lang="en-NZ" sz="4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NZ" sz="4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085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181" y="704016"/>
            <a:ext cx="11687694" cy="427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endParaRPr lang="en-NZ" sz="4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</a:pPr>
            <a:r>
              <a:rPr lang="en-NZ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Please make a list of the re</a:t>
            </a:r>
            <a:r>
              <a:rPr lang="en-NZ" sz="4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</a:p>
          <a:p>
            <a:pPr lvl="0">
              <a:lnSpc>
                <a:spcPct val="107000"/>
              </a:lnSpc>
            </a:pPr>
            <a:r>
              <a:rPr lang="en-NZ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flags that apply to your child.</a:t>
            </a:r>
          </a:p>
          <a:p>
            <a:pPr lvl="0">
              <a:lnSpc>
                <a:spcPct val="107000"/>
              </a:lnSpc>
            </a:pPr>
            <a:r>
              <a:rPr lang="en-NZ" sz="4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(Worksheet download with video)</a:t>
            </a:r>
          </a:p>
          <a:p>
            <a:pPr lvl="0">
              <a:lnSpc>
                <a:spcPct val="107000"/>
              </a:lnSpc>
            </a:pPr>
            <a:endParaRPr lang="en-NZ" sz="4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</a:pPr>
            <a:r>
              <a:rPr lang="en-NZ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But do not panic! </a:t>
            </a:r>
            <a:endParaRPr lang="en-NZ" sz="4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50826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0075" y="1464905"/>
            <a:ext cx="1186814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 4-6 weeks of consistency, you should</a:t>
            </a:r>
          </a:p>
          <a:p>
            <a:r>
              <a:rPr lang="en-NZ" sz="4000" dirty="0">
                <a:latin typeface="Calibri" panose="020F0502020204030204" pitchFamily="34" charset="0"/>
                <a:ea typeface="Times New Roman" panose="02020603050405020304" pitchFamily="18" charset="0"/>
              </a:rPr>
              <a:t>see improvement.</a:t>
            </a:r>
          </a:p>
          <a:p>
            <a:endParaRPr lang="en-NZ" sz="4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NZ" sz="4000" dirty="0">
                <a:latin typeface="Calibri" panose="020F0502020204030204" pitchFamily="34" charset="0"/>
                <a:ea typeface="Times New Roman" panose="02020603050405020304" pitchFamily="18" charset="0"/>
              </a:rPr>
              <a:t>Older children or severe sensitivities are </a:t>
            </a:r>
          </a:p>
          <a:p>
            <a:r>
              <a:rPr lang="en-NZ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measured more in months than weeks (but</a:t>
            </a:r>
          </a:p>
          <a:p>
            <a:r>
              <a:rPr lang="en-NZ" sz="4000" dirty="0">
                <a:latin typeface="Calibri" panose="020F0502020204030204" pitchFamily="34" charset="0"/>
                <a:ea typeface="Times New Roman" panose="02020603050405020304" pitchFamily="18" charset="0"/>
              </a:rPr>
              <a:t>think how much of a difference this can</a:t>
            </a:r>
          </a:p>
          <a:p>
            <a:r>
              <a:rPr lang="en-NZ" sz="4000" dirty="0">
                <a:latin typeface="Calibri" panose="020F0502020204030204" pitchFamily="34" charset="0"/>
                <a:ea typeface="Times New Roman" panose="02020603050405020304" pitchFamily="18" charset="0"/>
              </a:rPr>
              <a:t>make!)</a:t>
            </a:r>
            <a:endParaRPr lang="en-NZ" sz="4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NZ" sz="4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08481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50" y="2026543"/>
            <a:ext cx="118681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Consistency is essentia</a:t>
            </a:r>
            <a:r>
              <a:rPr lang="en-NZ" sz="4000" dirty="0">
                <a:latin typeface="Calibri" panose="020F0502020204030204" pitchFamily="34" charset="0"/>
                <a:ea typeface="Times New Roman" panose="02020603050405020304" pitchFamily="18" charset="0"/>
              </a:rPr>
              <a:t>l</a:t>
            </a:r>
          </a:p>
          <a:p>
            <a:endParaRPr lang="en-NZ" sz="4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5131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1025" y="2151727"/>
            <a:ext cx="118681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gritty textures are essential for a</a:t>
            </a:r>
            <a:r>
              <a:rPr lang="en-NZ" sz="4000" dirty="0">
                <a:latin typeface="Calibri" panose="020F0502020204030204" pitchFamily="34" charset="0"/>
                <a:ea typeface="Times New Roman" panose="02020603050405020304" pitchFamily="18" charset="0"/>
              </a:rPr>
              <a:t>ll </a:t>
            </a:r>
          </a:p>
          <a:p>
            <a:endParaRPr lang="en-NZ" sz="4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14232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591161"/>
            <a:ext cx="1186814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Trouble shooting</a:t>
            </a:r>
          </a:p>
          <a:p>
            <a:endParaRPr lang="en-NZ" sz="4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NZ" sz="4000" dirty="0">
                <a:latin typeface="Calibri" panose="020F0502020204030204" pitchFamily="34" charset="0"/>
                <a:ea typeface="Times New Roman" panose="02020603050405020304" pitchFamily="18" charset="0"/>
              </a:rPr>
              <a:t>Unable to touch a texture? Slowly scaffold </a:t>
            </a:r>
          </a:p>
          <a:p>
            <a:r>
              <a:rPr lang="en-NZ" sz="4000" dirty="0">
                <a:latin typeface="Calibri" panose="020F0502020204030204" pitchFamily="34" charset="0"/>
                <a:ea typeface="Times New Roman" panose="02020603050405020304" pitchFamily="18" charset="0"/>
              </a:rPr>
              <a:t>steps towards it.</a:t>
            </a:r>
          </a:p>
          <a:p>
            <a:endParaRPr lang="en-NZ" sz="4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8514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591161"/>
            <a:ext cx="118681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Trouble shooting</a:t>
            </a:r>
          </a:p>
          <a:p>
            <a:endParaRPr lang="en-NZ" sz="4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NZ" sz="4000" dirty="0">
                <a:latin typeface="Calibri" panose="020F0502020204030204" pitchFamily="34" charset="0"/>
                <a:ea typeface="Times New Roman" panose="02020603050405020304" pitchFamily="18" charset="0"/>
              </a:rPr>
              <a:t>Find ways to make mess more tolerable</a:t>
            </a:r>
          </a:p>
          <a:p>
            <a:endParaRPr lang="en-NZ" sz="4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10499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591161"/>
            <a:ext cx="118681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Trouble shooting</a:t>
            </a:r>
          </a:p>
          <a:p>
            <a:endParaRPr lang="en-NZ" sz="4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NZ" sz="4000" dirty="0">
                <a:latin typeface="Calibri" panose="020F0502020204030204" pitchFamily="34" charset="0"/>
                <a:ea typeface="Times New Roman" panose="02020603050405020304" pitchFamily="18" charset="0"/>
              </a:rPr>
              <a:t>Don’t try to do too much.</a:t>
            </a:r>
          </a:p>
          <a:p>
            <a:endParaRPr lang="en-NZ" sz="4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82792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731267"/>
            <a:ext cx="114871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Trouble shooting</a:t>
            </a:r>
          </a:p>
          <a:p>
            <a:endParaRPr lang="en-NZ" sz="4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NZ" sz="4000" dirty="0">
                <a:latin typeface="Calibri" panose="020F0502020204030204" pitchFamily="34" charset="0"/>
                <a:ea typeface="Times New Roman" panose="02020603050405020304" pitchFamily="18" charset="0"/>
              </a:rPr>
              <a:t>Fluctuation is normal</a:t>
            </a:r>
          </a:p>
          <a:p>
            <a:endParaRPr lang="en-NZ" sz="4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04242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9125" y="1988780"/>
            <a:ext cx="118681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How to work on </a:t>
            </a:r>
            <a:r>
              <a:rPr lang="en-NZ" sz="4400" dirty="0">
                <a:latin typeface="Calibri" panose="020F0502020204030204" pitchFamily="34" charset="0"/>
                <a:ea typeface="Times New Roman" panose="02020603050405020304" pitchFamily="18" charset="0"/>
              </a:rPr>
              <a:t>smell sensitivities</a:t>
            </a:r>
            <a:endParaRPr lang="en-NZ" sz="4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NZ" sz="4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78181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6275" y="1409700"/>
            <a:ext cx="1165859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Smell sensitivity is along a spectrum</a:t>
            </a:r>
          </a:p>
          <a:p>
            <a:endParaRPr lang="en-NZ" sz="4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NZ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Are they smell averse?</a:t>
            </a:r>
          </a:p>
          <a:p>
            <a:endParaRPr lang="en-NZ" sz="4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NZ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Or, have they become smell averse?</a:t>
            </a:r>
          </a:p>
          <a:p>
            <a:endParaRPr lang="en-NZ" sz="4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12439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250" y="2026880"/>
            <a:ext cx="1186814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Being sensitive to smells is usually th</a:t>
            </a:r>
            <a:r>
              <a:rPr lang="en-NZ" sz="4000" dirty="0">
                <a:latin typeface="Calibri" panose="020F0502020204030204" pitchFamily="34" charset="0"/>
                <a:ea typeface="Times New Roman" panose="02020603050405020304" pitchFamily="18" charset="0"/>
              </a:rPr>
              <a:t>e sign</a:t>
            </a:r>
          </a:p>
          <a:p>
            <a:r>
              <a:rPr lang="en-NZ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there are other sensory challenges. </a:t>
            </a:r>
          </a:p>
          <a:p>
            <a:endParaRPr lang="en-NZ" sz="4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NZ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F48FA3A-CB48-4BF2-8522-B4B9591B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37" y="5126732"/>
            <a:ext cx="3419863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558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6729</TotalTime>
  <Words>2080</Words>
  <Application>Microsoft Office PowerPoint</Application>
  <PresentationFormat>Widescreen</PresentationFormat>
  <Paragraphs>516</Paragraphs>
  <Slides>117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117</vt:i4>
      </vt:variant>
    </vt:vector>
  </HeadingPairs>
  <TitlesOfParts>
    <vt:vector size="123" baseType="lpstr">
      <vt:lpstr>Arial</vt:lpstr>
      <vt:lpstr>Calibri</vt:lpstr>
      <vt:lpstr>Calisto MT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Judith</dc:creator>
  <cp:lastModifiedBy>Roy Connolly</cp:lastModifiedBy>
  <cp:revision>334</cp:revision>
  <dcterms:created xsi:type="dcterms:W3CDTF">2016-12-02T00:24:47Z</dcterms:created>
  <dcterms:modified xsi:type="dcterms:W3CDTF">2022-02-23T03:58:33Z</dcterms:modified>
</cp:coreProperties>
</file>